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notesMasterIdLst>
    <p:notesMasterId r:id="rId13"/>
  </p:notesMasterIdLst>
  <p:sldIdLst>
    <p:sldId id="256" r:id="rId2"/>
    <p:sldId id="259" r:id="rId3"/>
    <p:sldId id="257" r:id="rId4"/>
    <p:sldId id="258" r:id="rId5"/>
    <p:sldId id="261" r:id="rId6"/>
    <p:sldId id="260" r:id="rId7"/>
    <p:sldId id="263" r:id="rId8"/>
    <p:sldId id="267" r:id="rId9"/>
    <p:sldId id="269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88926"/>
  </p:normalViewPr>
  <p:slideViewPr>
    <p:cSldViewPr snapToGrid="0" snapToObjects="1">
      <p:cViewPr varScale="1">
        <p:scale>
          <a:sx n="55" d="100"/>
          <a:sy n="55" d="100"/>
        </p:scale>
        <p:origin x="10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C8C6D-8C98-214E-B6A2-1C63265EED91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7129-F8CF-4C41-93F5-78EAB78AC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1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</a:t>
            </a:r>
            <a:r>
              <a:rPr lang="en-US" baseline="0" dirty="0"/>
              <a:t> introduced in large group then discussed further with small group with practice exercises</a:t>
            </a:r>
          </a:p>
          <a:p>
            <a:r>
              <a:rPr lang="en-US" baseline="0" dirty="0"/>
              <a:t>Small group was the same all days. And would break into even smaller groups. 2 instructors.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37129-F8CF-4C41-93F5-78EAB78AC1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</a:t>
            </a:r>
            <a:r>
              <a:rPr lang="en-US" baseline="0" dirty="0"/>
              <a:t> of study design and advantages and disadvantages, Practiced identified study design from abstracts. </a:t>
            </a:r>
          </a:p>
          <a:p>
            <a:r>
              <a:rPr lang="en-US" baseline="0" dirty="0"/>
              <a:t>Bias: concealed allocation, blinding, intention to treat, selection, etc. Practiced identifying in published studies</a:t>
            </a:r>
          </a:p>
          <a:p>
            <a:r>
              <a:rPr lang="en-US" baseline="0" dirty="0"/>
              <a:t>2x2 </a:t>
            </a:r>
            <a:r>
              <a:rPr lang="mr-IN" baseline="0" dirty="0"/>
              <a:t>–</a:t>
            </a:r>
            <a:r>
              <a:rPr lang="en-US" baseline="0" dirty="0"/>
              <a:t> EER, CER</a:t>
            </a:r>
          </a:p>
          <a:p>
            <a:r>
              <a:rPr lang="en-US" baseline="0" dirty="0"/>
              <a:t>SR </a:t>
            </a:r>
            <a:r>
              <a:rPr lang="mr-IN" baseline="0" dirty="0"/>
              <a:t>–</a:t>
            </a:r>
            <a:r>
              <a:rPr lang="en-US" baseline="0" dirty="0"/>
              <a:t> draw forest plot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37129-F8CF-4C41-93F5-78EAB78AC1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0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</a:t>
            </a:r>
            <a:r>
              <a:rPr lang="en-US" baseline="0" dirty="0"/>
              <a:t> of study design and advantages and disadvantages, Practiced identified study design from abstracts. </a:t>
            </a:r>
          </a:p>
          <a:p>
            <a:r>
              <a:rPr lang="en-US" baseline="0" dirty="0"/>
              <a:t>Bias: concealed allocation, blinding, intention to treat, selection, etc. </a:t>
            </a:r>
          </a:p>
          <a:p>
            <a:r>
              <a:rPr lang="en-US" baseline="0" dirty="0"/>
              <a:t>2x2 </a:t>
            </a:r>
            <a:r>
              <a:rPr lang="mr-IN" baseline="0" dirty="0"/>
              <a:t>–</a:t>
            </a:r>
            <a:r>
              <a:rPr lang="en-US" baseline="0" dirty="0"/>
              <a:t> EER, CER</a:t>
            </a:r>
          </a:p>
          <a:p>
            <a:r>
              <a:rPr lang="en-US" baseline="0" dirty="0"/>
              <a:t>SR </a:t>
            </a:r>
            <a:r>
              <a:rPr lang="mr-IN" baseline="0" dirty="0"/>
              <a:t>–</a:t>
            </a:r>
            <a:r>
              <a:rPr lang="en-US" baseline="0" dirty="0"/>
              <a:t> draw forest plot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37129-F8CF-4C41-93F5-78EAB78AC1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50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4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6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8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6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7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2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3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86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1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7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289" y="1116759"/>
            <a:ext cx="10058400" cy="3203449"/>
          </a:xfrm>
        </p:spPr>
        <p:txBody>
          <a:bodyPr>
            <a:normAutofit/>
          </a:bodyPr>
          <a:lstStyle/>
          <a:p>
            <a:r>
              <a:rPr lang="en-US" sz="6600" dirty="0"/>
              <a:t>Supporting Clinical Care: An Evidence Based Institute for Medical Librarians</a:t>
            </a:r>
          </a:p>
        </p:txBody>
      </p:sp>
    </p:spTree>
    <p:extLst>
      <p:ext uri="{BB962C8B-B14F-4D97-AF65-F5344CB8AC3E}">
        <p14:creationId xmlns:p14="http://schemas.microsoft.com/office/powerpoint/2010/main" val="109305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Recommend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New medical librarians</a:t>
            </a:r>
          </a:p>
          <a:p>
            <a:r>
              <a:rPr lang="en-US" sz="3200" dirty="0"/>
              <a:t>Teaching EBP or critical appraisal</a:t>
            </a:r>
          </a:p>
        </p:txBody>
      </p:sp>
    </p:spTree>
    <p:extLst>
      <p:ext uri="{BB962C8B-B14F-4D97-AF65-F5344CB8AC3E}">
        <p14:creationId xmlns:p14="http://schemas.microsoft.com/office/powerpoint/2010/main" val="5486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04BA48-DC25-4DF5-B19F-8511925DAF15}"/>
              </a:ext>
            </a:extLst>
          </p:cNvPr>
          <p:cNvSpPr/>
          <p:nvPr/>
        </p:nvSpPr>
        <p:spPr>
          <a:xfrm>
            <a:off x="1757969" y="2295465"/>
            <a:ext cx="8676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Thank you SWHSL!</a:t>
            </a:r>
          </a:p>
        </p:txBody>
      </p:sp>
    </p:spTree>
    <p:extLst>
      <p:ext uri="{BB962C8B-B14F-4D97-AF65-F5344CB8AC3E}">
        <p14:creationId xmlns:p14="http://schemas.microsoft.com/office/powerpoint/2010/main" val="14967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 day workshop</a:t>
            </a:r>
          </a:p>
          <a:p>
            <a:pPr marL="0" indent="0">
              <a:buNone/>
            </a:pPr>
            <a:r>
              <a:rPr lang="en-US" sz="3200" dirty="0"/>
              <a:t>27 participants</a:t>
            </a:r>
          </a:p>
          <a:p>
            <a:pPr marL="0" indent="0">
              <a:buNone/>
            </a:pPr>
            <a:r>
              <a:rPr lang="en-US" sz="3200" dirty="0"/>
              <a:t>6 faculty + 2 teaching fellows</a:t>
            </a:r>
          </a:p>
          <a:p>
            <a:pPr marL="0" indent="0">
              <a:buNone/>
            </a:pPr>
            <a:r>
              <a:rPr lang="en-US" sz="3200" dirty="0"/>
              <a:t>University of Colorado Anschutz Medical Campus</a:t>
            </a:r>
          </a:p>
          <a:p>
            <a:pPr marL="0" indent="0">
              <a:buNone/>
            </a:pPr>
            <a:r>
              <a:rPr lang="en-US" sz="3200" dirty="0"/>
              <a:t>20 MLA CE credits</a:t>
            </a:r>
          </a:p>
        </p:txBody>
      </p:sp>
    </p:spTree>
    <p:extLst>
      <p:ext uri="{BB962C8B-B14F-4D97-AF65-F5344CB8AC3E}">
        <p14:creationId xmlns:p14="http://schemas.microsoft.com/office/powerpoint/2010/main" val="102250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43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Identify and explain the concepts, issues and process of evidence-based clinical practice (EBCP)</a:t>
            </a:r>
          </a:p>
          <a:p>
            <a:pPr marL="0" indent="0">
              <a:buNone/>
            </a:pPr>
            <a:r>
              <a:rPr lang="en-US" sz="3200" dirty="0"/>
              <a:t>Recognize different types of study designs and understand their strengths and limitations</a:t>
            </a:r>
          </a:p>
          <a:p>
            <a:pPr marL="0" indent="0">
              <a:buNone/>
            </a:pPr>
            <a:r>
              <a:rPr lang="en-US" sz="3200" dirty="0"/>
              <a:t>Create well-built, answerable clinical questions</a:t>
            </a:r>
          </a:p>
          <a:p>
            <a:pPr marL="0" indent="0">
              <a:buNone/>
            </a:pPr>
            <a:r>
              <a:rPr lang="en-US" sz="3200" dirty="0"/>
              <a:t>Use clinical questions to find the best evidence in the literature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369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43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Identify and explain the criteria for judging the internal validity of randomized controlled trials, systematic reviews, and qualitative studies</a:t>
            </a:r>
          </a:p>
          <a:p>
            <a:pPr marL="0" indent="0">
              <a:buNone/>
            </a:pPr>
            <a:r>
              <a:rPr lang="en-US" sz="3200" dirty="0"/>
              <a:t>Identify roles that librarians can undertake in providing EBCP training and support to health care professionals.</a:t>
            </a:r>
          </a:p>
        </p:txBody>
      </p:sp>
    </p:spTree>
    <p:extLst>
      <p:ext uri="{BB962C8B-B14F-4D97-AF65-F5344CB8AC3E}">
        <p14:creationId xmlns:p14="http://schemas.microsoft.com/office/powerpoint/2010/main" val="85521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I Attended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New to the medical librarian field</a:t>
            </a:r>
          </a:p>
          <a:p>
            <a:r>
              <a:rPr lang="en-US" sz="3200" dirty="0"/>
              <a:t>Learning EBP in bits and pieces</a:t>
            </a:r>
          </a:p>
          <a:p>
            <a:r>
              <a:rPr lang="en-US" sz="3200" dirty="0"/>
              <a:t>Sounded challenging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4278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0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Daily Schedule  8:30-5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Large group</a:t>
            </a:r>
          </a:p>
          <a:p>
            <a:r>
              <a:rPr lang="en-US" sz="3200" dirty="0"/>
              <a:t>Snacks</a:t>
            </a:r>
          </a:p>
          <a:p>
            <a:r>
              <a:rPr lang="en-US" sz="3200" dirty="0"/>
              <a:t>Small group</a:t>
            </a:r>
          </a:p>
          <a:p>
            <a:r>
              <a:rPr lang="en-US" sz="3200" dirty="0"/>
              <a:t>Lunch</a:t>
            </a:r>
          </a:p>
          <a:p>
            <a:r>
              <a:rPr lang="en-US" sz="3200" dirty="0"/>
              <a:t>Small or large group</a:t>
            </a:r>
          </a:p>
          <a:p>
            <a:r>
              <a:rPr lang="en-US" sz="3200" dirty="0"/>
              <a:t>More snacks</a:t>
            </a:r>
          </a:p>
          <a:p>
            <a:r>
              <a:rPr lang="en-US" sz="3200" dirty="0"/>
              <a:t>Small group </a:t>
            </a:r>
          </a:p>
        </p:txBody>
      </p:sp>
    </p:spTree>
    <p:extLst>
      <p:ext uri="{BB962C8B-B14F-4D97-AF65-F5344CB8AC3E}">
        <p14:creationId xmlns:p14="http://schemas.microsoft.com/office/powerpoint/2010/main" val="134491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 Learned (or Learned Better)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Study design </a:t>
            </a:r>
          </a:p>
          <a:p>
            <a:r>
              <a:rPr lang="en-US" sz="3200" dirty="0"/>
              <a:t>Bias in RCTs</a:t>
            </a:r>
          </a:p>
          <a:p>
            <a:r>
              <a:rPr lang="en-US" sz="3200" dirty="0"/>
              <a:t>2x2 tables </a:t>
            </a:r>
            <a:r>
              <a:rPr lang="mr-IN" sz="3200" dirty="0"/>
              <a:t>–</a:t>
            </a:r>
            <a:r>
              <a:rPr lang="en-US" sz="3200" dirty="0"/>
              <a:t> relative risk (lots of math!)</a:t>
            </a:r>
          </a:p>
          <a:p>
            <a:r>
              <a:rPr lang="en-US" sz="3200" dirty="0"/>
              <a:t>Qualitative studies</a:t>
            </a:r>
          </a:p>
          <a:p>
            <a:r>
              <a:rPr lang="en-US" sz="3200" dirty="0"/>
              <a:t>How to read a forest plot</a:t>
            </a:r>
          </a:p>
          <a:p>
            <a:r>
              <a:rPr lang="en-US" sz="3200" dirty="0"/>
              <a:t>Bias in systematic reviews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973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6A937-7B5D-42ED-A5C5-E3126C97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29" y="432556"/>
            <a:ext cx="7827942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1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083215-762A-4A16-B5E5-32B99FA9F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477" t="3568" r="2728" b="1596"/>
          <a:stretch/>
        </p:blipFill>
        <p:spPr>
          <a:xfrm>
            <a:off x="2756079" y="244699"/>
            <a:ext cx="6980349" cy="59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64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780</TotalTime>
  <Words>328</Words>
  <Application>Microsoft Office PowerPoint</Application>
  <PresentationFormat>Widescreen</PresentationFormat>
  <Paragraphs>51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Retrospect</vt:lpstr>
      <vt:lpstr>Supporting Clinical Care: An Evidence Based Institute for Medical Librarians</vt:lpstr>
      <vt:lpstr>Overview</vt:lpstr>
      <vt:lpstr>Learning Objectives</vt:lpstr>
      <vt:lpstr>Learning Objectives</vt:lpstr>
      <vt:lpstr>Why I Attended</vt:lpstr>
      <vt:lpstr>Daily Schedule  8:30-5</vt:lpstr>
      <vt:lpstr>What I Learned (or Learned Better)</vt:lpstr>
      <vt:lpstr>PowerPoint Presentation</vt:lpstr>
      <vt:lpstr>PowerPoint Presentation</vt:lpstr>
      <vt:lpstr>Recommend for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Clinical Care: An Evidence Based Institute for Medical Librarians</dc:title>
  <dc:creator>Kathy Koch</dc:creator>
  <cp:lastModifiedBy>Suelzer, Elizabeth</cp:lastModifiedBy>
  <cp:revision>18</cp:revision>
  <dcterms:created xsi:type="dcterms:W3CDTF">2020-10-23T01:53:08Z</dcterms:created>
  <dcterms:modified xsi:type="dcterms:W3CDTF">2021-02-12T17:38:25Z</dcterms:modified>
</cp:coreProperties>
</file>